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Canva Sans Medium" charset="1" panose="020B0603030501040103"/>
      <p:regular r:id="rId16"/>
    </p:embeddedFont>
    <p:embeddedFont>
      <p:font typeface="Canva Sans Medium Italics" charset="1" panose="020B0603030501040103"/>
      <p:regular r:id="rId17"/>
    </p:embeddedFont>
    <p:embeddedFont>
      <p:font typeface="Aileron" charset="1" panose="00000500000000000000"/>
      <p:regular r:id="rId18"/>
    </p:embeddedFont>
    <p:embeddedFont>
      <p:font typeface="Aileron Bold" charset="1" panose="00000800000000000000"/>
      <p:regular r:id="rId19"/>
    </p:embeddedFont>
    <p:embeddedFont>
      <p:font typeface="Aileron Italics" charset="1" panose="00000500000000000000"/>
      <p:regular r:id="rId20"/>
    </p:embeddedFont>
    <p:embeddedFont>
      <p:font typeface="Aileron Bold Italics" charset="1" panose="00000800000000000000"/>
      <p:regular r:id="rId21"/>
    </p:embeddedFont>
    <p:embeddedFont>
      <p:font typeface="Aileron Thin" charset="1" panose="00000300000000000000"/>
      <p:regular r:id="rId22"/>
    </p:embeddedFont>
    <p:embeddedFont>
      <p:font typeface="Aileron Thin Italics" charset="1" panose="00000300000000000000"/>
      <p:regular r:id="rId23"/>
    </p:embeddedFont>
    <p:embeddedFont>
      <p:font typeface="Aileron Light" charset="1" panose="00000400000000000000"/>
      <p:regular r:id="rId24"/>
    </p:embeddedFont>
    <p:embeddedFont>
      <p:font typeface="Aileron Light Italics" charset="1" panose="00000400000000000000"/>
      <p:regular r:id="rId25"/>
    </p:embeddedFont>
    <p:embeddedFont>
      <p:font typeface="Aileron Ultra-Bold" charset="1" panose="00000A00000000000000"/>
      <p:regular r:id="rId26"/>
    </p:embeddedFont>
    <p:embeddedFont>
      <p:font typeface="Aileron Ultra-Bold Italics" charset="1" panose="00000A00000000000000"/>
      <p:regular r:id="rId27"/>
    </p:embeddedFont>
    <p:embeddedFont>
      <p:font typeface="Aileron Heavy" charset="1" panose="00000A00000000000000"/>
      <p:regular r:id="rId28"/>
    </p:embeddedFont>
    <p:embeddedFont>
      <p:font typeface="Aileron Heavy Italics" charset="1" panose="00000A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https://www.ibm.com/topics/cloud-native" TargetMode="External" Type="http://schemas.openxmlformats.org/officeDocument/2006/relationships/hyperlink"/><Relationship Id="rId5" Target="https://www.ibm.com/topics/oltp" TargetMode="External" Type="http://schemas.openxmlformats.org/officeDocument/2006/relationships/hyperlink"/><Relationship Id="rId6" Target="https://www.ibm.com/topics/oltp" TargetMode="External" Type="http://schemas.openxmlformats.org/officeDocument/2006/relationships/hyperlink"/><Relationship Id="rId7" Target="https://www.ibm.com/topics/olap" TargetMode="External" Type="http://schemas.openxmlformats.org/officeDocument/2006/relationships/hyperlink"/><Relationship Id="rId8" Target="../media/image6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3086116" y="1028700"/>
            <a:ext cx="8229633" cy="8229600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10422" t="0" r="-10422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-5400000">
            <a:off x="15318710" y="-326920"/>
            <a:ext cx="3366703" cy="3366703"/>
          </a:xfrm>
          <a:custGeom>
            <a:avLst/>
            <a:gdLst/>
            <a:ahLst/>
            <a:cxnLst/>
            <a:rect r="r" b="b" t="t" l="l"/>
            <a:pathLst>
              <a:path h="3366703" w="3366703">
                <a:moveTo>
                  <a:pt x="0" y="0"/>
                </a:moveTo>
                <a:lnTo>
                  <a:pt x="3366703" y="0"/>
                </a:lnTo>
                <a:lnTo>
                  <a:pt x="3366703" y="3366703"/>
                </a:lnTo>
                <a:lnTo>
                  <a:pt x="0" y="33667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882428" y="2218941"/>
            <a:ext cx="1261089" cy="1261089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7C9E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6685084" y="1751348"/>
            <a:ext cx="8342013" cy="6784303"/>
            <a:chOff x="0" y="0"/>
            <a:chExt cx="11122683" cy="9045738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38100"/>
              <a:ext cx="11122683" cy="60355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893"/>
                </a:lnSpc>
              </a:pPr>
              <a:r>
                <a:rPr lang="en-US" sz="7801" spc="78">
                  <a:solidFill>
                    <a:srgbClr val="191919"/>
                  </a:solidFill>
                  <a:latin typeface="Aileron Heavy"/>
                </a:rPr>
                <a:t>Data WareHousing With IBM Cloud Db 2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630917"/>
              <a:ext cx="11122683" cy="24148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67"/>
                </a:lnSpc>
              </a:pPr>
              <a:r>
                <a:rPr lang="en-US" sz="2799" spc="55">
                  <a:solidFill>
                    <a:srgbClr val="191919"/>
                  </a:solidFill>
                  <a:latin typeface="Aileron"/>
                </a:rPr>
                <a:t>Naan Mudhalvan</a:t>
              </a:r>
            </a:p>
            <a:p>
              <a:pPr>
                <a:lnSpc>
                  <a:spcPts val="3667"/>
                </a:lnSpc>
              </a:pPr>
            </a:p>
            <a:p>
              <a:pPr marL="604519" indent="-302260" lvl="1">
                <a:lnSpc>
                  <a:spcPts val="3667"/>
                </a:lnSpc>
                <a:buFont typeface="Arial"/>
                <a:buChar char="•"/>
              </a:pPr>
              <a:r>
                <a:rPr lang="en-US" sz="2799" spc="55">
                  <a:solidFill>
                    <a:srgbClr val="191919"/>
                  </a:solidFill>
                  <a:latin typeface="Aileron"/>
                </a:rPr>
                <a:t>Presented By:- Indranil Bakshi</a:t>
              </a:r>
            </a:p>
            <a:p>
              <a:pPr>
                <a:lnSpc>
                  <a:spcPts val="3668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625759">
            <a:off x="7878598" y="2149852"/>
            <a:ext cx="10884489" cy="8846121"/>
          </a:xfrm>
          <a:custGeom>
            <a:avLst/>
            <a:gdLst/>
            <a:ahLst/>
            <a:cxnLst/>
            <a:rect r="r" b="b" t="t" l="l"/>
            <a:pathLst>
              <a:path h="8846121" w="10884489">
                <a:moveTo>
                  <a:pt x="0" y="0"/>
                </a:moveTo>
                <a:lnTo>
                  <a:pt x="10884489" y="0"/>
                </a:lnTo>
                <a:lnTo>
                  <a:pt x="10884489" y="8846120"/>
                </a:lnTo>
                <a:lnTo>
                  <a:pt x="0" y="884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24637" y="2029489"/>
            <a:ext cx="11339643" cy="973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</a:pPr>
            <a:r>
              <a:rPr lang="en-US" sz="7200">
                <a:solidFill>
                  <a:srgbClr val="004AAD"/>
                </a:solidFill>
                <a:latin typeface="Montserrat Classic Bold"/>
              </a:rPr>
              <a:t>ABOUT TH CLOUD DB2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24637" y="3468966"/>
            <a:ext cx="6008785" cy="3859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400">
                <a:solidFill>
                  <a:srgbClr val="2E2E2E"/>
                </a:solidFill>
                <a:latin typeface="Montserrat Classic"/>
              </a:rPr>
              <a:t>IBM® Db2® is a </a:t>
            </a:r>
            <a:r>
              <a:rPr lang="en-US" sz="2400" u="sng">
                <a:solidFill>
                  <a:srgbClr val="2E2E2E"/>
                </a:solidFill>
                <a:latin typeface="Montserrat Classic"/>
                <a:hlinkClick r:id="rId4" tooltip="https://www.ibm.com/topics/cloud-native"/>
              </a:rPr>
              <a:t>cloud-native</a:t>
            </a:r>
            <a:r>
              <a:rPr lang="en-US" sz="2400">
                <a:solidFill>
                  <a:srgbClr val="2E2E2E"/>
                </a:solidFill>
                <a:latin typeface="Montserrat Classic"/>
              </a:rPr>
              <a:t> database built on decades of expertise in bringing data governance and security, low-latency </a:t>
            </a:r>
            <a:r>
              <a:rPr lang="en-US" sz="2400" u="sng">
                <a:solidFill>
                  <a:srgbClr val="2E2E2E"/>
                </a:solidFill>
                <a:latin typeface="Montserrat Classic"/>
                <a:hlinkClick r:id="rId5" tooltip="https://www.ibm.com/topics/oltp"/>
              </a:rPr>
              <a:t>transactions</a:t>
            </a:r>
            <a:r>
              <a:rPr lang="en-US" sz="2400">
                <a:solidFill>
                  <a:srgbClr val="2E2E2E"/>
                </a:solidFill>
                <a:latin typeface="Montserrat Classic"/>
              </a:rPr>
              <a:t> and continuous availability to your mission critical data, analytics and AI-driven applications. With support for mixed </a:t>
            </a:r>
            <a:r>
              <a:rPr lang="en-US" sz="2400" u="sng">
                <a:solidFill>
                  <a:srgbClr val="2E2E2E"/>
                </a:solidFill>
                <a:latin typeface="Montserrat Classic"/>
                <a:hlinkClick r:id="rId6" tooltip="https://www.ibm.com/topics/oltp"/>
              </a:rPr>
              <a:t>transactional</a:t>
            </a:r>
            <a:r>
              <a:rPr lang="en-US" sz="2400">
                <a:solidFill>
                  <a:srgbClr val="2E2E2E"/>
                </a:solidFill>
                <a:latin typeface="Montserrat Classic"/>
              </a:rPr>
              <a:t> and </a:t>
            </a:r>
            <a:r>
              <a:rPr lang="en-US" sz="2400" u="sng">
                <a:solidFill>
                  <a:srgbClr val="2E2E2E"/>
                </a:solidFill>
                <a:latin typeface="Montserrat Classic"/>
                <a:hlinkClick r:id="rId7" tooltip="https://www.ibm.com/topics/olap"/>
              </a:rPr>
              <a:t>analytical</a:t>
            </a:r>
            <a:r>
              <a:rPr lang="en-US" sz="2400">
                <a:solidFill>
                  <a:srgbClr val="2E2E2E"/>
                </a:solidFill>
                <a:latin typeface="Montserrat Classic"/>
              </a:rPr>
              <a:t> workloads,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404441" y="7842846"/>
            <a:ext cx="485187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Montserrat Classic"/>
              </a:rPr>
              <a:t>IBM Naan Mudhalvan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8750300" y="3564216"/>
            <a:ext cx="8509000" cy="5270500"/>
            <a:chOff x="0" y="0"/>
            <a:chExt cx="11345333" cy="7027333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8"/>
            <a:srcRect l="0" t="3544" r="0" b="3544"/>
            <a:stretch>
              <a:fillRect/>
            </a:stretch>
          </p:blipFill>
          <p:spPr>
            <a:xfrm flipH="false" flipV="false">
              <a:off x="0" y="0"/>
              <a:ext cx="11345333" cy="702733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33584" y="1059008"/>
            <a:ext cx="9420833" cy="1010113"/>
            <a:chOff x="0" y="0"/>
            <a:chExt cx="12561110" cy="134681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873792"/>
              <a:ext cx="12561110" cy="473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Zenith Central Bank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47625"/>
              <a:ext cx="12561110" cy="7679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716"/>
                </a:lnSpc>
                <a:spcBef>
                  <a:spcPct val="0"/>
                </a:spcBef>
              </a:pPr>
              <a:r>
                <a:rPr lang="en-US" sz="3600" spc="107">
                  <a:solidFill>
                    <a:srgbClr val="191919"/>
                  </a:solidFill>
                  <a:latin typeface="Aileron Ultra-Bold"/>
                </a:rPr>
                <a:t>STAGES TO IMPLEMENT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221368" y="3276429"/>
            <a:ext cx="5845264" cy="5816038"/>
          </a:xfrm>
          <a:custGeom>
            <a:avLst/>
            <a:gdLst/>
            <a:ahLst/>
            <a:cxnLst/>
            <a:rect r="r" b="b" t="t" l="l"/>
            <a:pathLst>
              <a:path h="5816038" w="5845264">
                <a:moveTo>
                  <a:pt x="0" y="0"/>
                </a:moveTo>
                <a:lnTo>
                  <a:pt x="5845264" y="0"/>
                </a:lnTo>
                <a:lnTo>
                  <a:pt x="5845264" y="5816038"/>
                </a:lnTo>
                <a:lnTo>
                  <a:pt x="0" y="58160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3295066" y="7683300"/>
            <a:ext cx="3964234" cy="851136"/>
            <a:chOff x="0" y="0"/>
            <a:chExt cx="5285645" cy="113484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661773"/>
              <a:ext cx="5285645" cy="473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End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47625"/>
              <a:ext cx="5285645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499"/>
                </a:lnSpc>
              </a:pPr>
              <a:r>
                <a:rPr lang="en-US" sz="2499" spc="97" u="none">
                  <a:solidFill>
                    <a:srgbClr val="191919"/>
                  </a:solidFill>
                  <a:latin typeface="Aileron Bold"/>
                </a:rPr>
                <a:t>Stage 6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295066" y="5679639"/>
            <a:ext cx="3964234" cy="1232136"/>
            <a:chOff x="0" y="0"/>
            <a:chExt cx="5285645" cy="1642848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661773"/>
              <a:ext cx="5285645" cy="981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Giving access for the Data to particular Authenticate Entity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47625"/>
              <a:ext cx="5285645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499"/>
                </a:lnSpc>
              </a:pPr>
              <a:r>
                <a:rPr lang="en-US" sz="2499" spc="97" u="none">
                  <a:solidFill>
                    <a:srgbClr val="191919"/>
                  </a:solidFill>
                  <a:latin typeface="Aileron Bold"/>
                </a:rPr>
                <a:t>Stage 5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295066" y="3676052"/>
            <a:ext cx="3964234" cy="1232136"/>
            <a:chOff x="0" y="0"/>
            <a:chExt cx="5285645" cy="1642848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661773"/>
              <a:ext cx="5285645" cy="981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Make the Document for Storing the Data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47625"/>
              <a:ext cx="5285645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499"/>
                </a:lnSpc>
              </a:pPr>
              <a:r>
                <a:rPr lang="en-US" sz="2499" spc="97" u="none">
                  <a:solidFill>
                    <a:srgbClr val="191919"/>
                  </a:solidFill>
                  <a:latin typeface="Aileron Bold"/>
                </a:rPr>
                <a:t>Stage 4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8700" y="7680299"/>
            <a:ext cx="3964234" cy="851136"/>
            <a:chOff x="0" y="0"/>
            <a:chExt cx="5285645" cy="1134848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661773"/>
              <a:ext cx="5285645" cy="473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Create a Account in Cloud Db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47625"/>
              <a:ext cx="5285645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3499"/>
                </a:lnSpc>
              </a:pPr>
              <a:r>
                <a:rPr lang="en-US" sz="2499" spc="97" u="none">
                  <a:solidFill>
                    <a:srgbClr val="191919"/>
                  </a:solidFill>
                  <a:latin typeface="Aileron Bold"/>
                </a:rPr>
                <a:t>Stage 3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28700" y="5679713"/>
            <a:ext cx="3964234" cy="1613136"/>
            <a:chOff x="0" y="0"/>
            <a:chExt cx="5285645" cy="2150848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661773"/>
              <a:ext cx="5285645" cy="1489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Collect the Data From your Organization and network resources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47625"/>
              <a:ext cx="5285645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3499"/>
                </a:lnSpc>
              </a:pPr>
              <a:r>
                <a:rPr lang="en-US" sz="2499" spc="97" u="none">
                  <a:solidFill>
                    <a:srgbClr val="191919"/>
                  </a:solidFill>
                  <a:latin typeface="Aileron Bold"/>
                </a:rPr>
                <a:t>Stage 2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3679128"/>
            <a:ext cx="3964234" cy="1613136"/>
            <a:chOff x="0" y="0"/>
            <a:chExt cx="5285645" cy="2150848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661773"/>
              <a:ext cx="5285645" cy="1489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Choose the Domain for implementation of DatawareHousing 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-47625"/>
              <a:ext cx="5285645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3499"/>
                </a:lnSpc>
              </a:pPr>
              <a:r>
                <a:rPr lang="en-US" sz="2499" spc="97" u="none">
                  <a:solidFill>
                    <a:srgbClr val="191919"/>
                  </a:solidFill>
                  <a:latin typeface="Aileron Bold"/>
                </a:rPr>
                <a:t>Stage 1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8584650" y="5936680"/>
            <a:ext cx="1118701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25"/>
              </a:lnSpc>
              <a:spcBef>
                <a:spcPct val="0"/>
              </a:spcBef>
            </a:pPr>
            <a:r>
              <a:rPr lang="en-US" sz="2500" spc="97" u="none">
                <a:solidFill>
                  <a:srgbClr val="191919"/>
                </a:solidFill>
                <a:latin typeface="Aileron Bold"/>
              </a:rPr>
              <a:t>01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607203" y="4082905"/>
            <a:ext cx="1118701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25"/>
              </a:lnSpc>
              <a:spcBef>
                <a:spcPct val="0"/>
              </a:spcBef>
            </a:pPr>
            <a:r>
              <a:rPr lang="en-US" sz="2500" spc="97" u="none">
                <a:solidFill>
                  <a:srgbClr val="FFFFFF"/>
                </a:solidFill>
                <a:latin typeface="Aileron Bold"/>
              </a:rPr>
              <a:t>02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059129" y="4454380"/>
            <a:ext cx="1118701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25"/>
              </a:lnSpc>
              <a:spcBef>
                <a:spcPct val="0"/>
              </a:spcBef>
            </a:pPr>
            <a:r>
              <a:rPr lang="en-US" sz="2500" spc="97" u="none">
                <a:solidFill>
                  <a:srgbClr val="FFFFFF"/>
                </a:solidFill>
                <a:latin typeface="Aileron Bold"/>
              </a:rPr>
              <a:t>03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551225" y="6155873"/>
            <a:ext cx="1118701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25"/>
              </a:lnSpc>
              <a:spcBef>
                <a:spcPct val="0"/>
              </a:spcBef>
            </a:pPr>
            <a:r>
              <a:rPr lang="en-US" sz="2500" spc="97" u="none">
                <a:solidFill>
                  <a:srgbClr val="FFFFFF"/>
                </a:solidFill>
                <a:latin typeface="Aileron Bold"/>
              </a:rPr>
              <a:t>06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166553" y="7970721"/>
            <a:ext cx="1118701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25"/>
              </a:lnSpc>
              <a:spcBef>
                <a:spcPct val="0"/>
              </a:spcBef>
            </a:pPr>
            <a:r>
              <a:rPr lang="en-US" sz="2500" spc="97" u="none">
                <a:solidFill>
                  <a:srgbClr val="FFFFFF"/>
                </a:solidFill>
                <a:latin typeface="Aileron Bold"/>
              </a:rPr>
              <a:t>05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426247" y="6808571"/>
            <a:ext cx="1118701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25"/>
              </a:lnSpc>
              <a:spcBef>
                <a:spcPct val="0"/>
              </a:spcBef>
            </a:pPr>
            <a:r>
              <a:rPr lang="en-US" sz="2500" spc="97" u="none">
                <a:solidFill>
                  <a:srgbClr val="FFFFFF"/>
                </a:solidFill>
                <a:latin typeface="Aileron Bold"/>
              </a:rPr>
              <a:t>04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072741" y="4924425"/>
            <a:ext cx="142518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000" spc="60">
                <a:solidFill>
                  <a:srgbClr val="000000"/>
                </a:solidFill>
                <a:latin typeface="Aileron"/>
              </a:rPr>
              <a:t>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581900" y="4822849"/>
            <a:ext cx="3086100" cy="1543050"/>
            <a:chOff x="0" y="0"/>
            <a:chExt cx="81280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150519" y="0"/>
                  </a:moveTo>
                  <a:lnTo>
                    <a:pt x="662281" y="0"/>
                  </a:lnTo>
                  <a:cubicBezTo>
                    <a:pt x="702201" y="0"/>
                    <a:pt x="740486" y="15858"/>
                    <a:pt x="768714" y="44086"/>
                  </a:cubicBezTo>
                  <a:cubicBezTo>
                    <a:pt x="796942" y="72314"/>
                    <a:pt x="812800" y="110599"/>
                    <a:pt x="812800" y="150519"/>
                  </a:cubicBezTo>
                  <a:lnTo>
                    <a:pt x="812800" y="255881"/>
                  </a:lnTo>
                  <a:cubicBezTo>
                    <a:pt x="812800" y="295801"/>
                    <a:pt x="796942" y="334086"/>
                    <a:pt x="768714" y="362314"/>
                  </a:cubicBezTo>
                  <a:cubicBezTo>
                    <a:pt x="740486" y="390542"/>
                    <a:pt x="702201" y="406400"/>
                    <a:pt x="662281" y="406400"/>
                  </a:cubicBezTo>
                  <a:lnTo>
                    <a:pt x="150519" y="406400"/>
                  </a:lnTo>
                  <a:cubicBezTo>
                    <a:pt x="110599" y="406400"/>
                    <a:pt x="72314" y="390542"/>
                    <a:pt x="44086" y="362314"/>
                  </a:cubicBezTo>
                  <a:cubicBezTo>
                    <a:pt x="15858" y="334086"/>
                    <a:pt x="0" y="295801"/>
                    <a:pt x="0" y="255881"/>
                  </a:cubicBezTo>
                  <a:lnTo>
                    <a:pt x="0" y="150519"/>
                  </a:lnTo>
                  <a:cubicBezTo>
                    <a:pt x="0" y="110599"/>
                    <a:pt x="15858" y="72314"/>
                    <a:pt x="44086" y="44086"/>
                  </a:cubicBezTo>
                  <a:cubicBezTo>
                    <a:pt x="72314" y="15858"/>
                    <a:pt x="110599" y="0"/>
                    <a:pt x="150519" y="0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FFFFFF"/>
                  </a:solidFill>
                  <a:latin typeface="Aileron"/>
                </a:rPr>
                <a:t>Cloud DB</a:t>
              </a: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9124950" y="3927825"/>
            <a:ext cx="19050" cy="895024"/>
          </a:xfrm>
          <a:prstGeom prst="line">
            <a:avLst/>
          </a:prstGeom>
          <a:ln cap="flat" w="19050">
            <a:solidFill>
              <a:srgbClr val="191919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6" id="6"/>
          <p:cNvSpPr/>
          <p:nvPr/>
        </p:nvSpPr>
        <p:spPr>
          <a:xfrm flipH="true" flipV="true">
            <a:off x="6218262" y="5579208"/>
            <a:ext cx="1363638" cy="15166"/>
          </a:xfrm>
          <a:prstGeom prst="line">
            <a:avLst/>
          </a:prstGeom>
          <a:ln cap="flat" w="19050">
            <a:solidFill>
              <a:srgbClr val="191919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7" id="7"/>
          <p:cNvGrpSpPr/>
          <p:nvPr/>
        </p:nvGrpSpPr>
        <p:grpSpPr>
          <a:xfrm rot="0">
            <a:off x="3722712" y="5112483"/>
            <a:ext cx="2495550" cy="933450"/>
            <a:chOff x="0" y="0"/>
            <a:chExt cx="657264" cy="24584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57264" cy="245847"/>
            </a:xfrm>
            <a:custGeom>
              <a:avLst/>
              <a:gdLst/>
              <a:ahLst/>
              <a:cxnLst/>
              <a:rect r="r" b="b" t="t" l="l"/>
              <a:pathLst>
                <a:path h="245847" w="657264">
                  <a:moveTo>
                    <a:pt x="0" y="0"/>
                  </a:moveTo>
                  <a:lnTo>
                    <a:pt x="657264" y="0"/>
                  </a:lnTo>
                  <a:lnTo>
                    <a:pt x="657264" y="245847"/>
                  </a:lnTo>
                  <a:lnTo>
                    <a:pt x="0" y="245847"/>
                  </a:ln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Aileron"/>
                </a:rPr>
                <a:t>Organization1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96225" y="2994375"/>
            <a:ext cx="2495550" cy="933450"/>
            <a:chOff x="0" y="0"/>
            <a:chExt cx="657264" cy="24584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57264" cy="245847"/>
            </a:xfrm>
            <a:custGeom>
              <a:avLst/>
              <a:gdLst/>
              <a:ahLst/>
              <a:cxnLst/>
              <a:rect r="r" b="b" t="t" l="l"/>
              <a:pathLst>
                <a:path h="245847" w="657264">
                  <a:moveTo>
                    <a:pt x="0" y="0"/>
                  </a:moveTo>
                  <a:lnTo>
                    <a:pt x="657264" y="0"/>
                  </a:lnTo>
                  <a:lnTo>
                    <a:pt x="657264" y="245847"/>
                  </a:lnTo>
                  <a:lnTo>
                    <a:pt x="0" y="245847"/>
                  </a:ln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Aileron"/>
                </a:rPr>
                <a:t>Providing The Data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090604" y="8169766"/>
            <a:ext cx="2495550" cy="933450"/>
            <a:chOff x="0" y="0"/>
            <a:chExt cx="657264" cy="24584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57264" cy="245847"/>
            </a:xfrm>
            <a:custGeom>
              <a:avLst/>
              <a:gdLst/>
              <a:ahLst/>
              <a:cxnLst/>
              <a:rect r="r" b="b" t="t" l="l"/>
              <a:pathLst>
                <a:path h="245847" w="657264">
                  <a:moveTo>
                    <a:pt x="0" y="0"/>
                  </a:moveTo>
                  <a:lnTo>
                    <a:pt x="657264" y="0"/>
                  </a:lnTo>
                  <a:lnTo>
                    <a:pt x="657264" y="245847"/>
                  </a:lnTo>
                  <a:lnTo>
                    <a:pt x="0" y="245847"/>
                  </a:ln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Aileron"/>
                </a:rPr>
                <a:t>Our Organization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1580880" y="3889399"/>
            <a:ext cx="2495550" cy="933450"/>
            <a:chOff x="0" y="0"/>
            <a:chExt cx="657264" cy="24584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57264" cy="245847"/>
            </a:xfrm>
            <a:custGeom>
              <a:avLst/>
              <a:gdLst/>
              <a:ahLst/>
              <a:cxnLst/>
              <a:rect r="r" b="b" t="t" l="l"/>
              <a:pathLst>
                <a:path h="245847" w="657264">
                  <a:moveTo>
                    <a:pt x="0" y="0"/>
                  </a:moveTo>
                  <a:lnTo>
                    <a:pt x="657264" y="0"/>
                  </a:lnTo>
                  <a:lnTo>
                    <a:pt x="657264" y="245847"/>
                  </a:lnTo>
                  <a:lnTo>
                    <a:pt x="0" y="245847"/>
                  </a:lnTo>
                  <a:close/>
                </a:path>
              </a:pathLst>
            </a:custGeom>
            <a:solidFill>
              <a:srgbClr val="37C9E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Aileron"/>
                </a:rPr>
                <a:t>Ai Training</a:t>
              </a:r>
            </a:p>
          </p:txBody>
        </p:sp>
      </p:grpSp>
      <p:sp>
        <p:nvSpPr>
          <p:cNvPr name="AutoShape 19" id="19"/>
          <p:cNvSpPr/>
          <p:nvPr/>
        </p:nvSpPr>
        <p:spPr>
          <a:xfrm>
            <a:off x="10391775" y="3461100"/>
            <a:ext cx="1189105" cy="895024"/>
          </a:xfrm>
          <a:prstGeom prst="line">
            <a:avLst/>
          </a:prstGeom>
          <a:ln cap="flat" w="19050">
            <a:solidFill>
              <a:srgbClr val="191919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0" id="20"/>
          <p:cNvGrpSpPr/>
          <p:nvPr/>
        </p:nvGrpSpPr>
        <p:grpSpPr>
          <a:xfrm rot="0">
            <a:off x="11589057" y="2626426"/>
            <a:ext cx="2495550" cy="933450"/>
            <a:chOff x="0" y="0"/>
            <a:chExt cx="657264" cy="24584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57264" cy="245847"/>
            </a:xfrm>
            <a:custGeom>
              <a:avLst/>
              <a:gdLst/>
              <a:ahLst/>
              <a:cxnLst/>
              <a:rect r="r" b="b" t="t" l="l"/>
              <a:pathLst>
                <a:path h="245847" w="657264">
                  <a:moveTo>
                    <a:pt x="0" y="0"/>
                  </a:moveTo>
                  <a:lnTo>
                    <a:pt x="657264" y="0"/>
                  </a:lnTo>
                  <a:lnTo>
                    <a:pt x="657264" y="245847"/>
                  </a:lnTo>
                  <a:lnTo>
                    <a:pt x="0" y="245847"/>
                  </a:lnTo>
                  <a:close/>
                </a:path>
              </a:pathLst>
            </a:custGeom>
            <a:solidFill>
              <a:srgbClr val="37C9E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Aileron"/>
                </a:rPr>
                <a:t>Compnay</a:t>
              </a:r>
            </a:p>
          </p:txBody>
        </p:sp>
      </p:grpSp>
      <p:sp>
        <p:nvSpPr>
          <p:cNvPr name="AutoShape 23" id="23"/>
          <p:cNvSpPr/>
          <p:nvPr/>
        </p:nvSpPr>
        <p:spPr>
          <a:xfrm flipV="true">
            <a:off x="10391775" y="3093151"/>
            <a:ext cx="1197282" cy="367950"/>
          </a:xfrm>
          <a:prstGeom prst="line">
            <a:avLst/>
          </a:prstGeom>
          <a:ln cap="flat" w="19050">
            <a:solidFill>
              <a:srgbClr val="191919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4" id="24"/>
          <p:cNvSpPr/>
          <p:nvPr/>
        </p:nvSpPr>
        <p:spPr>
          <a:xfrm>
            <a:off x="14076430" y="4356124"/>
            <a:ext cx="1183517" cy="641954"/>
          </a:xfrm>
          <a:prstGeom prst="line">
            <a:avLst/>
          </a:prstGeom>
          <a:ln cap="flat" w="19050">
            <a:solidFill>
              <a:srgbClr val="191919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5" id="25"/>
          <p:cNvSpPr/>
          <p:nvPr/>
        </p:nvSpPr>
        <p:spPr>
          <a:xfrm flipV="true">
            <a:off x="14076430" y="3422674"/>
            <a:ext cx="1183517" cy="933450"/>
          </a:xfrm>
          <a:prstGeom prst="line">
            <a:avLst/>
          </a:prstGeom>
          <a:ln cap="flat" w="19050">
            <a:solidFill>
              <a:srgbClr val="191919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6" id="26"/>
          <p:cNvGrpSpPr/>
          <p:nvPr/>
        </p:nvGrpSpPr>
        <p:grpSpPr>
          <a:xfrm rot="0">
            <a:off x="15259947" y="4531353"/>
            <a:ext cx="1866900" cy="933450"/>
            <a:chOff x="0" y="0"/>
            <a:chExt cx="491694" cy="24584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91694" cy="245847"/>
            </a:xfrm>
            <a:custGeom>
              <a:avLst/>
              <a:gdLst/>
              <a:ahLst/>
              <a:cxnLst/>
              <a:rect r="r" b="b" t="t" l="l"/>
              <a:pathLst>
                <a:path h="245847" w="491694">
                  <a:moveTo>
                    <a:pt x="0" y="0"/>
                  </a:moveTo>
                  <a:lnTo>
                    <a:pt x="491694" y="0"/>
                  </a:lnTo>
                  <a:lnTo>
                    <a:pt x="491694" y="245847"/>
                  </a:lnTo>
                  <a:lnTo>
                    <a:pt x="0" y="245847"/>
                  </a:lnTo>
                  <a:close/>
                </a:path>
              </a:pathLst>
            </a:custGeom>
            <a:solidFill>
              <a:srgbClr val="7CD4D2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Aileron"/>
                </a:rPr>
                <a:t>Analysis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5259947" y="2955949"/>
            <a:ext cx="1866900" cy="933450"/>
            <a:chOff x="0" y="0"/>
            <a:chExt cx="491694" cy="245847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91694" cy="245847"/>
            </a:xfrm>
            <a:custGeom>
              <a:avLst/>
              <a:gdLst/>
              <a:ahLst/>
              <a:cxnLst/>
              <a:rect r="r" b="b" t="t" l="l"/>
              <a:pathLst>
                <a:path h="245847" w="491694">
                  <a:moveTo>
                    <a:pt x="0" y="0"/>
                  </a:moveTo>
                  <a:lnTo>
                    <a:pt x="491694" y="0"/>
                  </a:lnTo>
                  <a:lnTo>
                    <a:pt x="491694" y="245847"/>
                  </a:lnTo>
                  <a:lnTo>
                    <a:pt x="0" y="245847"/>
                  </a:lnTo>
                  <a:close/>
                </a:path>
              </a:pathLst>
            </a:custGeom>
            <a:solidFill>
              <a:srgbClr val="7CD4D2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Aileron"/>
                </a:rPr>
                <a:t>Model Building</a:t>
              </a: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785241" y="725194"/>
            <a:ext cx="6986604" cy="2938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49"/>
              </a:lnSpc>
            </a:pPr>
            <a:r>
              <a:rPr lang="en-US" sz="6300" spc="63">
                <a:solidFill>
                  <a:srgbClr val="191919"/>
                </a:solidFill>
                <a:latin typeface="Aileron Heavy"/>
              </a:rPr>
              <a:t>Data Flow Of WareHousing Architecture</a:t>
            </a:r>
          </a:p>
        </p:txBody>
      </p:sp>
      <p:sp>
        <p:nvSpPr>
          <p:cNvPr name="AutoShape 33" id="33"/>
          <p:cNvSpPr/>
          <p:nvPr/>
        </p:nvSpPr>
        <p:spPr>
          <a:xfrm flipV="true">
            <a:off x="8338379" y="6367830"/>
            <a:ext cx="25591" cy="1801935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triangle" len="med" w="lg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52992" y="2660684"/>
            <a:ext cx="13382015" cy="6284171"/>
          </a:xfrm>
          <a:custGeom>
            <a:avLst/>
            <a:gdLst/>
            <a:ahLst/>
            <a:cxnLst/>
            <a:rect r="r" b="b" t="t" l="l"/>
            <a:pathLst>
              <a:path h="6284171" w="13382015">
                <a:moveTo>
                  <a:pt x="0" y="0"/>
                </a:moveTo>
                <a:lnTo>
                  <a:pt x="13382016" y="0"/>
                </a:lnTo>
                <a:lnTo>
                  <a:pt x="13382016" y="6284171"/>
                </a:lnTo>
                <a:lnTo>
                  <a:pt x="0" y="62841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47435" y="1478193"/>
            <a:ext cx="16144756" cy="828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000000"/>
                </a:solidFill>
                <a:latin typeface="Canva Sans Bold"/>
              </a:rPr>
              <a:t>We need to Fill our all credentials to create a account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5400000">
            <a:off x="15118987" y="7180571"/>
            <a:ext cx="3366703" cy="3366703"/>
          </a:xfrm>
          <a:custGeom>
            <a:avLst/>
            <a:gdLst/>
            <a:ahLst/>
            <a:cxnLst/>
            <a:rect r="r" b="b" t="t" l="l"/>
            <a:pathLst>
              <a:path h="3366703" w="3366703">
                <a:moveTo>
                  <a:pt x="3366702" y="0"/>
                </a:moveTo>
                <a:lnTo>
                  <a:pt x="0" y="0"/>
                </a:lnTo>
                <a:lnTo>
                  <a:pt x="0" y="3366702"/>
                </a:lnTo>
                <a:lnTo>
                  <a:pt x="3366702" y="3366702"/>
                </a:lnTo>
                <a:lnTo>
                  <a:pt x="336670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044804"/>
            <a:ext cx="1261089" cy="1261089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7C9E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3356905"/>
            <a:ext cx="1261089" cy="1261089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7C9E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5669006"/>
            <a:ext cx="1261089" cy="1261089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7C9E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28700" y="7981107"/>
            <a:ext cx="1261089" cy="1261089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7C9EF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430824" y="1423078"/>
            <a:ext cx="456840" cy="504542"/>
          </a:xfrm>
          <a:custGeom>
            <a:avLst/>
            <a:gdLst/>
            <a:ahLst/>
            <a:cxnLst/>
            <a:rect r="r" b="b" t="t" l="l"/>
            <a:pathLst>
              <a:path h="504542" w="456840">
                <a:moveTo>
                  <a:pt x="0" y="0"/>
                </a:moveTo>
                <a:lnTo>
                  <a:pt x="456840" y="0"/>
                </a:lnTo>
                <a:lnTo>
                  <a:pt x="456840" y="504542"/>
                </a:lnTo>
                <a:lnTo>
                  <a:pt x="0" y="5045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0053508" y="1028700"/>
            <a:ext cx="7205792" cy="2995281"/>
            <a:chOff x="0" y="0"/>
            <a:chExt cx="9607723" cy="3993708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28575"/>
              <a:ext cx="9607723" cy="28886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8609"/>
                </a:lnSpc>
              </a:pPr>
              <a:r>
                <a:rPr lang="en-US" sz="6999" spc="69">
                  <a:solidFill>
                    <a:srgbClr val="191919"/>
                  </a:solidFill>
                  <a:latin typeface="Aileron Heavy"/>
                </a:rPr>
                <a:t>Advantages of  Cloud Db2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446549"/>
              <a:ext cx="9607723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499"/>
                </a:lnSpc>
              </a:pPr>
              <a:r>
                <a:rPr lang="en-US" sz="2499" spc="97">
                  <a:solidFill>
                    <a:srgbClr val="191919"/>
                  </a:solidFill>
                  <a:latin typeface="Aileron"/>
                </a:rPr>
                <a:t>Naan Mudhalvan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985180" y="1053936"/>
            <a:ext cx="5383038" cy="1252314"/>
            <a:chOff x="0" y="0"/>
            <a:chExt cx="7177384" cy="1669752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688677"/>
              <a:ext cx="7177384" cy="981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its providing the high level of security for stored data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47625"/>
              <a:ext cx="7177384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99"/>
                </a:lnSpc>
              </a:pPr>
              <a:r>
                <a:rPr lang="en-US" sz="2499" spc="97">
                  <a:solidFill>
                    <a:srgbClr val="191919"/>
                  </a:solidFill>
                  <a:latin typeface="Aileron Bold"/>
                </a:rPr>
                <a:t>Providing  Security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985180" y="3366074"/>
            <a:ext cx="5383038" cy="1252239"/>
            <a:chOff x="0" y="0"/>
            <a:chExt cx="7177384" cy="1669653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688677"/>
              <a:ext cx="7177384" cy="9809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Use visual charts to communicate</a:t>
              </a:r>
            </a:p>
            <a:p>
              <a:pPr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info more effectively.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47625"/>
              <a:ext cx="7177384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99"/>
                </a:lnSpc>
              </a:pPr>
              <a:r>
                <a:rPr lang="en-US" sz="2499" spc="97">
                  <a:solidFill>
                    <a:srgbClr val="191919"/>
                  </a:solidFill>
                  <a:latin typeface="Aileron Bold"/>
                </a:rPr>
                <a:t>Access Control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2985180" y="5678137"/>
            <a:ext cx="5383038" cy="1252314"/>
            <a:chOff x="0" y="0"/>
            <a:chExt cx="7177384" cy="1669752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688677"/>
              <a:ext cx="7177384" cy="981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we can fully rely with the Datta stored into cloud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-47625"/>
              <a:ext cx="7177384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99"/>
                </a:lnSpc>
              </a:pPr>
              <a:r>
                <a:rPr lang="en-US" sz="2499" spc="97">
                  <a:solidFill>
                    <a:srgbClr val="191919"/>
                  </a:solidFill>
                  <a:latin typeface="Aileron Bold"/>
                </a:rPr>
                <a:t>Reliability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2985180" y="7990275"/>
            <a:ext cx="5383038" cy="1252239"/>
            <a:chOff x="0" y="0"/>
            <a:chExt cx="7177384" cy="1669653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0" y="688677"/>
              <a:ext cx="7177384" cy="9809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Use visual charts to communicate</a:t>
              </a:r>
            </a:p>
            <a:p>
              <a:pPr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/>
                </a:rPr>
                <a:t>info more effectively.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0" y="-47625"/>
              <a:ext cx="7177384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99"/>
                </a:lnSpc>
              </a:pPr>
              <a:r>
                <a:rPr lang="en-US" sz="2499" spc="97">
                  <a:solidFill>
                    <a:srgbClr val="191919"/>
                  </a:solidFill>
                  <a:latin typeface="Aileron Bold"/>
                </a:rPr>
                <a:t>24x7 Data availability</a:t>
              </a: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1430824" y="3735179"/>
            <a:ext cx="456840" cy="504542"/>
          </a:xfrm>
          <a:custGeom>
            <a:avLst/>
            <a:gdLst/>
            <a:ahLst/>
            <a:cxnLst/>
            <a:rect r="r" b="b" t="t" l="l"/>
            <a:pathLst>
              <a:path h="504542" w="456840">
                <a:moveTo>
                  <a:pt x="0" y="0"/>
                </a:moveTo>
                <a:lnTo>
                  <a:pt x="456840" y="0"/>
                </a:lnTo>
                <a:lnTo>
                  <a:pt x="456840" y="504542"/>
                </a:lnTo>
                <a:lnTo>
                  <a:pt x="0" y="5045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430824" y="6047279"/>
            <a:ext cx="456840" cy="504542"/>
          </a:xfrm>
          <a:custGeom>
            <a:avLst/>
            <a:gdLst/>
            <a:ahLst/>
            <a:cxnLst/>
            <a:rect r="r" b="b" t="t" l="l"/>
            <a:pathLst>
              <a:path h="504542" w="456840">
                <a:moveTo>
                  <a:pt x="0" y="0"/>
                </a:moveTo>
                <a:lnTo>
                  <a:pt x="456840" y="0"/>
                </a:lnTo>
                <a:lnTo>
                  <a:pt x="456840" y="504542"/>
                </a:lnTo>
                <a:lnTo>
                  <a:pt x="0" y="5045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430824" y="8359380"/>
            <a:ext cx="456840" cy="504542"/>
          </a:xfrm>
          <a:custGeom>
            <a:avLst/>
            <a:gdLst/>
            <a:ahLst/>
            <a:cxnLst/>
            <a:rect r="r" b="b" t="t" l="l"/>
            <a:pathLst>
              <a:path h="504542" w="456840">
                <a:moveTo>
                  <a:pt x="0" y="0"/>
                </a:moveTo>
                <a:lnTo>
                  <a:pt x="456840" y="0"/>
                </a:lnTo>
                <a:lnTo>
                  <a:pt x="456840" y="504542"/>
                </a:lnTo>
                <a:lnTo>
                  <a:pt x="0" y="5045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5400000">
            <a:off x="15118987" y="7180571"/>
            <a:ext cx="3366703" cy="3366703"/>
          </a:xfrm>
          <a:custGeom>
            <a:avLst/>
            <a:gdLst/>
            <a:ahLst/>
            <a:cxnLst/>
            <a:rect r="r" b="b" t="t" l="l"/>
            <a:pathLst>
              <a:path h="3366703" w="3366703">
                <a:moveTo>
                  <a:pt x="3366702" y="0"/>
                </a:moveTo>
                <a:lnTo>
                  <a:pt x="0" y="0"/>
                </a:lnTo>
                <a:lnTo>
                  <a:pt x="0" y="3366702"/>
                </a:lnTo>
                <a:lnTo>
                  <a:pt x="3366702" y="3366702"/>
                </a:lnTo>
                <a:lnTo>
                  <a:pt x="336670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747946" y="4682034"/>
            <a:ext cx="9104565" cy="1640064"/>
            <a:chOff x="0" y="0"/>
            <a:chExt cx="12139419" cy="218675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9050"/>
              <a:ext cx="12139419" cy="10721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96"/>
                </a:lnSpc>
              </a:pPr>
              <a:r>
                <a:rPr lang="en-US" sz="5200" spc="52">
                  <a:solidFill>
                    <a:srgbClr val="191919"/>
                  </a:solidFill>
                  <a:latin typeface="Aileron Heavy"/>
                </a:rPr>
                <a:t>Thank You! 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639593"/>
              <a:ext cx="12139419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499"/>
                </a:lnSpc>
              </a:pPr>
              <a:r>
                <a:rPr lang="en-US" sz="2499" spc="97">
                  <a:solidFill>
                    <a:srgbClr val="191919"/>
                  </a:solidFill>
                  <a:latin typeface="Aileron"/>
                </a:rPr>
                <a:t>Naan Mudhalvan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DAFw7WDnqsY</dc:identifier>
  <dcterms:modified xsi:type="dcterms:W3CDTF">2011-08-01T06:04:30Z</dcterms:modified>
  <cp:revision>1</cp:revision>
  <dc:title>Timeline Cycle Visual Charts Presentation in Blue White Teal Simple Style</dc:title>
</cp:coreProperties>
</file>

<file path=docProps/thumbnail.jpeg>
</file>